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Quattrocen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753AC5-DA96-4E1F-A797-31C3DBAB305A}">
  <a:tblStyle styleId="{CD753AC5-DA96-4E1F-A797-31C3DBAB305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116082C3-6809-4764-9687-512CE1B6DB0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CCE5958-4746-4C35-9676-EEC1500A9B6E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  <a:tblStyle styleId="{DE09113C-A6F3-48F3-A976-47915C30C5C2}" styleName="Table_3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fill>
          <a:solidFill>
            <a:srgbClr val="E8F1F5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8F1F5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0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colors/colors_names.asp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XG img is in drive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ka output is with rathi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10: array([[ 0.5,  0.3,  0.2],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[ 0.5,  0. ,  0.5],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[ 0.7,  0. ,  0.3],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..., 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[ 0.1,  0.2,  0.7],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[ 0.5,  0.1,  0.4],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[ 0.4,  0.2,  0.4]])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100: [[ 0.31  0.12  0.57]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[ 0.49  0.39  0.12]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[ 0.18  0.62  0.2 ]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..., 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[ 0.69  0.18  0.13]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[ 0.44  0.17  0.39]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[ 0.48  0.46  0.06]]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1000: [[ 0.28   0.113  0.607]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[ 0.601  0.278  0.121]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[ 0.188  0.667  0.145]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..., 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[ 0.751  0.141  0.108]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[ 0.427  0.172  0.401]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[ 0.435  0.471  0.094]]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possible for change the back ground color of 1st image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color do u want ??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https://www.w3schools.com/colors/colors_names.asp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 one and let me know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 want to prepare for finals and report…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let me know early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color except green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words are in green color so i cant see them properly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it like last image that one is perfect i can everything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Leave 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can make it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same color for first and last image right !!!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Dont do anything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Looks good i checked your previous slide you can compare them</a:t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3" type="body"/>
          </p:nvPr>
        </p:nvSpPr>
        <p:spPr>
          <a:xfrm>
            <a:off x="4645025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575050" y="204787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38" name="Shape 13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45025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575050" y="204787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gif"/><Relationship Id="rId4" Type="http://schemas.openxmlformats.org/officeDocument/2006/relationships/image" Target="../media/image4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kaggle.com/c/ultrasound-nerve-segmentation" TargetMode="External"/><Relationship Id="rId4" Type="http://schemas.openxmlformats.org/officeDocument/2006/relationships/hyperlink" Target="https://anaconda.org/" TargetMode="External"/><Relationship Id="rId5" Type="http://schemas.openxmlformats.org/officeDocument/2006/relationships/hyperlink" Target="http://scikit-learn.org" TargetMode="External"/><Relationship Id="rId6" Type="http://schemas.openxmlformats.org/officeDocument/2006/relationships/hyperlink" Target="https://www.lfd.uci.edu/~gohlke/pythonlib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4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692834" y="701947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Spooky Author Identification</a:t>
            </a:r>
            <a:br>
              <a:rPr b="0" i="0" lang="en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(Text Classification)</a:t>
            </a:r>
            <a:endParaRPr/>
          </a:p>
        </p:txBody>
      </p:sp>
      <p:graphicFrame>
        <p:nvGraphicFramePr>
          <p:cNvPr id="160" name="Shape 160"/>
          <p:cNvGraphicFramePr/>
          <p:nvPr/>
        </p:nvGraphicFramePr>
        <p:xfrm>
          <a:off x="6161649" y="30249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{CD753AC5-DA96-4E1F-A797-31C3DBAB305A}</a:tableStyleId>
              </a:tblPr>
              <a:tblGrid>
                <a:gridCol w="1438100"/>
                <a:gridCol w="1224225"/>
              </a:tblGrid>
              <a:tr h="32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Chirag Padsala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805613197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8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Hirva Shah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805654761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Nikita Tank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805703204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Nishant Rathi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805602687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Shantanu Mishra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893361006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Shape 161"/>
          <p:cNvSpPr txBox="1"/>
          <p:nvPr/>
        </p:nvSpPr>
        <p:spPr>
          <a:xfrm>
            <a:off x="6049108" y="2824630"/>
            <a:ext cx="12660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075" y="2224225"/>
            <a:ext cx="3335575" cy="24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239725"/>
            <a:ext cx="8520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TF-IDF</a:t>
            </a:r>
            <a:endParaRPr b="1" i="0" sz="44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032600"/>
            <a:ext cx="6313800" cy="1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Term Frequency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count for each document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Inverse Document Frequency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count by number of documents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3350" y="908725"/>
            <a:ext cx="1781775" cy="19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75" y="3051225"/>
            <a:ext cx="8870350" cy="16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-79500" l="0" r="0" t="0"/>
          <a:stretch/>
        </p:blipFill>
        <p:spPr>
          <a:xfrm>
            <a:off x="630350" y="1443675"/>
            <a:ext cx="7883301" cy="2943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Shape 250"/>
          <p:cNvGraphicFramePr/>
          <p:nvPr/>
        </p:nvGraphicFramePr>
        <p:xfrm>
          <a:off x="630312" y="368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{116082C3-6809-4764-9687-512CE1B6DB07}</a:tableStyleId>
              </a:tblPr>
              <a:tblGrid>
                <a:gridCol w="1576650"/>
                <a:gridCol w="1576650"/>
                <a:gridCol w="1576650"/>
                <a:gridCol w="1576650"/>
                <a:gridCol w="15766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XgBoost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AdaBoost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Random Forest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SVC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MultinomialNB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8000" y="230913"/>
            <a:ext cx="2495550" cy="10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5978"/>
            <a:ext cx="8229600" cy="7365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eXtreme Gradient Boosting</a:t>
            </a:r>
            <a:endParaRPr/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57200" y="1200150"/>
            <a:ext cx="46101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Additive tree model: add new trees that complement the already-built ones.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 is the optimal linear combination of all decision trees.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Popular in Kaggle competitions for efficiency, portability and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flexibility.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350" y="942525"/>
            <a:ext cx="3477450" cy="167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9350" y="2730875"/>
            <a:ext cx="3477450" cy="18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Hyper-Parameters</a:t>
            </a:r>
            <a:endParaRPr b="1" i="0" sz="44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025" y="1349975"/>
            <a:ext cx="3822200" cy="23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650" y="1349986"/>
            <a:ext cx="3925475" cy="23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063378"/>
            <a:ext cx="8475785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an additive model in a forward stage-wise manner.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each stage, introduce a weak learner to compensate the shortcomings of existing weak learners.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Adaboost,“shortcomings” are identified by high-weight data points.</a:t>
            </a:r>
            <a:endParaRPr/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  <a:endParaRPr b="1" i="0" sz="44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4628" y="2681123"/>
            <a:ext cx="3538023" cy="2050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I-Q9pzOib2UZrTaIfpIMTaRCc4DqiajXYWZY4N5zFTe-xh9KomXsLnfy9VVpudzOXoyoYNd9X4KrXTSrN7bUvlHBVuJg9EgPJWYCMpzAx5sGbDAdgCrrl9k56kGOmzzX9vCqdoFto3k" id="274" name="Shape 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7" y="2681123"/>
            <a:ext cx="3045657" cy="1981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6"/>
            <a:ext cx="8229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/>
          </a:p>
        </p:txBody>
      </p:sp>
      <p:graphicFrame>
        <p:nvGraphicFramePr>
          <p:cNvPr id="280" name="Shape 280"/>
          <p:cNvGraphicFramePr/>
          <p:nvPr/>
        </p:nvGraphicFramePr>
        <p:xfrm>
          <a:off x="305625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{116082C3-6809-4764-9687-512CE1B6DB07}</a:tableStyleId>
              </a:tblPr>
              <a:tblGrid>
                <a:gridCol w="1717075"/>
                <a:gridCol w="1717075"/>
                <a:gridCol w="1717075"/>
                <a:gridCol w="1717075"/>
                <a:gridCol w="1717075"/>
              </a:tblGrid>
              <a:tr h="2667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00" y="1238250"/>
            <a:ext cx="17170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/>
        <p:spPr>
          <a:xfrm>
            <a:off x="2022700" y="1238250"/>
            <a:ext cx="1717075" cy="266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9775" y="1238250"/>
            <a:ext cx="17170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6850" y="1238250"/>
            <a:ext cx="17170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8050" y="1238250"/>
            <a:ext cx="15877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457200" y="205978"/>
            <a:ext cx="8229600" cy="652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ROC</a:t>
            </a:r>
            <a:endParaRPr b="1" i="0" sz="44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627" y="1102900"/>
            <a:ext cx="2376750" cy="1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063375"/>
            <a:ext cx="2376750" cy="159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050" y="1072675"/>
            <a:ext cx="2376750" cy="157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2787450"/>
            <a:ext cx="2393875" cy="158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2950" y="2787450"/>
            <a:ext cx="2393875" cy="160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3600" y="2744013"/>
            <a:ext cx="2506823" cy="166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Comparison of Worst and Best Submission</a:t>
            </a:r>
            <a:endParaRPr/>
          </a:p>
        </p:txBody>
      </p:sp>
      <p:graphicFrame>
        <p:nvGraphicFramePr>
          <p:cNvPr id="302" name="Shape 302"/>
          <p:cNvGraphicFramePr/>
          <p:nvPr/>
        </p:nvGraphicFramePr>
        <p:xfrm>
          <a:off x="592825" y="125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{116082C3-6809-4764-9687-512CE1B6DB07}</a:tableStyleId>
              </a:tblPr>
              <a:tblGrid>
                <a:gridCol w="4099050"/>
                <a:gridCol w="4027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Worst Submission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Best Submission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-2668" l="0" r="0" t="0"/>
          <a:stretch/>
        </p:blipFill>
        <p:spPr>
          <a:xfrm>
            <a:off x="4762500" y="1715437"/>
            <a:ext cx="1717075" cy="2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9180" l="0" r="8524" t="0"/>
          <a:stretch/>
        </p:blipFill>
        <p:spPr>
          <a:xfrm>
            <a:off x="311700" y="1763125"/>
            <a:ext cx="1717075" cy="2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1550" y="1937550"/>
            <a:ext cx="2493150" cy="17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4975" y="1962650"/>
            <a:ext cx="2493150" cy="1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Shape 307"/>
          <p:cNvCxnSpPr/>
          <p:nvPr/>
        </p:nvCxnSpPr>
        <p:spPr>
          <a:xfrm>
            <a:off x="4691882" y="1649312"/>
            <a:ext cx="0" cy="2563962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457200" y="205978"/>
            <a:ext cx="8229600" cy="546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/>
          </a:p>
        </p:txBody>
      </p:sp>
      <p:graphicFrame>
        <p:nvGraphicFramePr>
          <p:cNvPr id="313" name="Shape 313"/>
          <p:cNvGraphicFramePr/>
          <p:nvPr/>
        </p:nvGraphicFramePr>
        <p:xfrm>
          <a:off x="457200" y="1063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{6CCE5958-4746-4C35-9676-EEC1500A9B6E}</a:tableStyleId>
              </a:tblPr>
              <a:tblGrid>
                <a:gridCol w="1029950"/>
                <a:gridCol w="1268925"/>
                <a:gridCol w="1379825"/>
                <a:gridCol w="1566275"/>
              </a:tblGrid>
              <a:tr h="412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n_estimators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3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[ 0.2  0.4  0.4]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[ 0.3  0.2  0.5]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[ 0.15  0.65  0.2 ]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[ 0.42  0.26  0.32]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[ 0.232  0.503  0.265]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[ 0.389  0.284  0.327]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1800" y="1063375"/>
            <a:ext cx="3057400" cy="30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457200" y="302475"/>
            <a:ext cx="82296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Word Cloud Image (Train Dataset)</a:t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1675"/>
            <a:ext cx="8839200" cy="323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017725"/>
            <a:ext cx="8520600" cy="36175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definition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of Dataset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Kaggle Submission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results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and Achievements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  <a:p>
            <a:pPr indent="-285750" lvl="0" marL="29083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7200" y="1354900"/>
            <a:ext cx="51893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457200" y="205978"/>
            <a:ext cx="8229600" cy="694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Word Cloud Image (Test Dataset)</a:t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5778"/>
            <a:ext cx="8839198" cy="33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Shape 331"/>
          <p:cNvGraphicFramePr/>
          <p:nvPr/>
        </p:nvGraphicFramePr>
        <p:xfrm>
          <a:off x="152479" y="1044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{DE09113C-A6F3-48F3-A976-47915C30C5C2}</a:tableStyleId>
              </a:tblPr>
              <a:tblGrid>
                <a:gridCol w="1289350"/>
                <a:gridCol w="1183300"/>
                <a:gridCol w="1196300"/>
                <a:gridCol w="1272500"/>
                <a:gridCol w="1272225"/>
                <a:gridCol w="1434300"/>
                <a:gridCol w="1176825"/>
              </a:tblGrid>
              <a:tr h="44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Submission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0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Algorithm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Random Forest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Multinomial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Multinomial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NB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SVC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Multinomial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NB (</a:t>
                      </a:r>
                      <a:r>
                        <a:rPr lang="en" sz="1100" u="none" cap="none" strike="noStrike"/>
                        <a:t>Lemmatizer</a:t>
                      </a:r>
                      <a:r>
                        <a:rPr lang="en" sz="12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Multinomial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NB (</a:t>
                      </a:r>
                      <a:r>
                        <a:rPr lang="en" sz="1100" u="none" cap="none" strike="noStrike"/>
                        <a:t>Stemmer</a:t>
                      </a:r>
                      <a:r>
                        <a:rPr lang="en" sz="12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Stopwords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2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Parameters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n_jobs=-1 n_estimators=1000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alpha=0.08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alpha=0.1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Snowball Stemmer,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kernel=linear,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C=1, probability=true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Word Net Lemmatizer</a:t>
                      </a:r>
                      <a:r>
                        <a:rPr lang="en" sz="1200" u="none" cap="none" strike="noStrike"/>
                        <a:t>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alpha = 0.05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Snowball Stemmer,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alpha = 0.05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0.66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0.82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0.84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0.80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Kaggle Score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0.76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0.51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0.50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0.41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0.36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0.35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Shape 332"/>
          <p:cNvSpPr txBox="1"/>
          <p:nvPr>
            <p:ph type="title"/>
          </p:nvPr>
        </p:nvSpPr>
        <p:spPr>
          <a:xfrm>
            <a:off x="457200" y="205978"/>
            <a:ext cx="8229600" cy="673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Kaggle Submission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700" y="175845"/>
            <a:ext cx="4936600" cy="453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Algorithm Comparison</a:t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260903"/>
            <a:ext cx="4572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57200" y="205978"/>
            <a:ext cx="8229600" cy="652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i="0" sz="44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163000"/>
            <a:ext cx="4231350" cy="33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025" y="1142050"/>
            <a:ext cx="4231350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3817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b="1" i="0" sz="30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Pre-processing / Feature Engineering of data</a:t>
            </a:r>
            <a:endParaRPr/>
          </a:p>
          <a:p>
            <a:pPr indent="-139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Parameter Selection</a:t>
            </a:r>
            <a:endParaRPr/>
          </a:p>
          <a:p>
            <a:pPr indent="-139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Stopwords issue (Manually added more stopwords)</a:t>
            </a:r>
            <a:endParaRPr/>
          </a:p>
          <a:p>
            <a:pPr indent="-139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Setup and Installation</a:t>
            </a:r>
            <a:endParaRPr/>
          </a:p>
          <a:p>
            <a:pPr indent="-1397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Version / Dependency issues with python for xgBoost</a:t>
            </a:r>
            <a:endParaRPr/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1425" y="1207150"/>
            <a:ext cx="301607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377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Achievements</a:t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311700" y="1152475"/>
            <a:ext cx="557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Understood the importance of different parameters</a:t>
            </a:r>
            <a:endParaRPr/>
          </a:p>
          <a:p>
            <a:pPr indent="-1079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Rate(alpha)</a:t>
            </a:r>
            <a:endParaRPr/>
          </a:p>
          <a:p>
            <a:pPr indent="-1079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Validation percentage</a:t>
            </a:r>
            <a:endParaRPr/>
          </a:p>
          <a:p>
            <a:pPr indent="-1079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Stop Words</a:t>
            </a:r>
            <a:endParaRPr/>
          </a:p>
          <a:p>
            <a:pPr indent="-1079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Bag of words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Preprocessing of training data improved the prediction.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boosting method to improve the performance.</a:t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725" y="1017725"/>
            <a:ext cx="29435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8725" y="2922725"/>
            <a:ext cx="2973575" cy="16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30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262463" y="130434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Finding the best combination of features and parameters for text classification.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Importance of Data Preprocesssing.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Boosting algorithm improves execution speed and performance of existing model(algorithm).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Multinomial Naive Bayes gives better prediction result on text data.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i="0" sz="300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152475"/>
            <a:ext cx="85206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https://www.kaggle.com/c/</a:t>
            </a:r>
            <a:r>
              <a:rPr b="0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spooky_author_identification</a:t>
            </a:r>
            <a:endParaRPr/>
          </a:p>
          <a:p>
            <a:pPr indent="-4572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https://www.kaggle.com/arthurtok/spooky-nlp-and-topic-modelling-tutorial</a:t>
            </a:r>
            <a:endParaRPr/>
          </a:p>
          <a:p>
            <a:pPr indent="-4572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https://anaconda.org/</a:t>
            </a:r>
            <a:endParaRPr/>
          </a:p>
          <a:p>
            <a:pPr indent="-4572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http://scikit-learn.org</a:t>
            </a: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4572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0" i="0" lang="en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https://www.lfd.uci.edu/~gohlke/pythonlibs/</a:t>
            </a: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533400" lvl="0" marL="533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5507" y="323556"/>
            <a:ext cx="5613009" cy="428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56550"/>
            <a:ext cx="8520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962900"/>
            <a:ext cx="8520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―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contains texts from books of fiction written by authors of the public domain: Edgar Allan Poe(EAP), HP Lovecraft(HPL) and Mary Wollstonecraft Shelley(MWS).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―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 was prepared by chunking larger texts into sentences using CoreNLP's MaxEnt sentence tokenizer.</a:t>
            </a:r>
            <a:endParaRPr/>
          </a:p>
          <a:p>
            <a:pPr indent="-2857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―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contains 2 files. train.csv-training set, test.csv-the test set</a:t>
            </a:r>
            <a:endParaRPr/>
          </a:p>
          <a:p>
            <a:pPr indent="-2857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88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―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Features: </a:t>
            </a:r>
            <a:endParaRPr/>
          </a:p>
          <a:p>
            <a:pPr indent="0" lvl="1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 - unique identifier for each sentence, </a:t>
            </a:r>
            <a:b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- statements written by one of the three authors</a:t>
            </a:r>
            <a:b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- the author of the sentence are the data fields of the dataset.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900" y="497050"/>
            <a:ext cx="7696199" cy="2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150" y="2578000"/>
            <a:ext cx="7043076" cy="18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48395" y="19713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i="0" lang="en" sz="66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Dataset Description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436098"/>
            <a:ext cx="8520600" cy="4132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training data - 19580</a:t>
            </a:r>
            <a:endParaRPr/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988" y="1533525"/>
            <a:ext cx="4171950" cy="244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240" y="1533525"/>
            <a:ext cx="3798425" cy="244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351692"/>
            <a:ext cx="8520600" cy="4217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Testing Data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records 8393</a:t>
            </a:r>
            <a:endParaRPr/>
          </a:p>
          <a:p>
            <a:pPr indent="-1397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Probabilities for Author</a:t>
            </a:r>
            <a:endParaRPr/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470" y="1730718"/>
            <a:ext cx="8229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392425"/>
            <a:ext cx="8520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Flowchart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525" y="984200"/>
            <a:ext cx="5195150" cy="35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320550" y="308138"/>
            <a:ext cx="8520600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32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37000" y="1104775"/>
            <a:ext cx="1400100" cy="911700"/>
          </a:xfrm>
          <a:prstGeom prst="chevron">
            <a:avLst>
              <a:gd fmla="val 50000" name="adj"/>
            </a:avLst>
          </a:prstGeom>
          <a:solidFill>
            <a:srgbClr val="1A1F71"/>
          </a:solidFill>
          <a:ln cap="flat" cmpd="sng" w="9525">
            <a:solidFill>
              <a:srgbClr val="1A1F7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928750" y="1104900"/>
            <a:ext cx="1400100" cy="911700"/>
          </a:xfrm>
          <a:prstGeom prst="chevron">
            <a:avLst>
              <a:gd fmla="val 50000" name="adj"/>
            </a:avLst>
          </a:prstGeom>
          <a:solidFill>
            <a:srgbClr val="1A1F71"/>
          </a:solidFill>
          <a:ln cap="flat" cmpd="sng" w="9525">
            <a:solidFill>
              <a:srgbClr val="1A1F7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665875" y="1068375"/>
            <a:ext cx="1400100" cy="948300"/>
          </a:xfrm>
          <a:prstGeom prst="chevron">
            <a:avLst>
              <a:gd fmla="val 50000" name="adj"/>
            </a:avLst>
          </a:prstGeom>
          <a:solidFill>
            <a:srgbClr val="1A1F71"/>
          </a:solidFill>
          <a:ln cap="flat" cmpd="sng" w="9525">
            <a:solidFill>
              <a:srgbClr val="1A1F7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097025" y="1075075"/>
            <a:ext cx="1400100" cy="911700"/>
          </a:xfrm>
          <a:prstGeom prst="chevron">
            <a:avLst>
              <a:gd fmla="val 50000" name="adj"/>
            </a:avLst>
          </a:prstGeom>
          <a:solidFill>
            <a:srgbClr val="1A1F71"/>
          </a:solidFill>
          <a:ln cap="flat" cmpd="sng" w="9525">
            <a:solidFill>
              <a:srgbClr val="1A1F7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7392950" y="1104900"/>
            <a:ext cx="1491000" cy="911700"/>
          </a:xfrm>
          <a:prstGeom prst="chevron">
            <a:avLst>
              <a:gd fmla="val 50000" name="adj"/>
            </a:avLst>
          </a:prstGeom>
          <a:solidFill>
            <a:srgbClr val="1A1F71"/>
          </a:solidFill>
          <a:ln cap="flat" cmpd="sng" w="9525">
            <a:solidFill>
              <a:srgbClr val="1A1F7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32150" y="2291450"/>
            <a:ext cx="1320000" cy="2308500"/>
          </a:xfrm>
          <a:prstGeom prst="rect">
            <a:avLst/>
          </a:prstGeom>
          <a:solidFill>
            <a:srgbClr val="F268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Converting Text to Numeric form</a:t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96850" y="1445250"/>
            <a:ext cx="9681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B600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Labelling</a:t>
            </a:r>
            <a:b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endParaRPr/>
          </a:p>
        </p:txBody>
      </p:sp>
      <p:cxnSp>
        <p:nvCxnSpPr>
          <p:cNvPr id="212" name="Shape 212"/>
          <p:cNvCxnSpPr/>
          <p:nvPr/>
        </p:nvCxnSpPr>
        <p:spPr>
          <a:xfrm>
            <a:off x="1757007" y="2272912"/>
            <a:ext cx="0" cy="24663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3" name="Shape 213"/>
          <p:cNvSpPr txBox="1"/>
          <p:nvPr/>
        </p:nvSpPr>
        <p:spPr>
          <a:xfrm>
            <a:off x="3367650" y="2291450"/>
            <a:ext cx="1213200" cy="2308500"/>
          </a:xfrm>
          <a:prstGeom prst="rect">
            <a:avLst/>
          </a:prstGeom>
          <a:solidFill>
            <a:srgbClr val="F268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TF(t) = </a:t>
            </a:r>
            <a:b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(Number of times term t appears in a document) / (Total number of terms in the document)</a:t>
            </a:r>
            <a:endParaRPr/>
          </a:p>
        </p:txBody>
      </p:sp>
      <p:cxnSp>
        <p:nvCxnSpPr>
          <p:cNvPr id="214" name="Shape 214"/>
          <p:cNvCxnSpPr/>
          <p:nvPr/>
        </p:nvCxnSpPr>
        <p:spPr>
          <a:xfrm>
            <a:off x="4695478" y="2260612"/>
            <a:ext cx="0" cy="25038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5" name="Shape 215"/>
          <p:cNvSpPr/>
          <p:nvPr/>
        </p:nvSpPr>
        <p:spPr>
          <a:xfrm>
            <a:off x="6313775" y="1104900"/>
            <a:ext cx="10677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B600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Tf_Idf = TF*Idf</a:t>
            </a:r>
            <a:b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(Vocabulary)</a:t>
            </a:r>
            <a:endParaRPr/>
          </a:p>
        </p:txBody>
      </p:sp>
      <p:cxnSp>
        <p:nvCxnSpPr>
          <p:cNvPr id="216" name="Shape 216"/>
          <p:cNvCxnSpPr/>
          <p:nvPr/>
        </p:nvCxnSpPr>
        <p:spPr>
          <a:xfrm>
            <a:off x="6197298" y="2283995"/>
            <a:ext cx="0" cy="24930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7" name="Shape 217"/>
          <p:cNvSpPr txBox="1"/>
          <p:nvPr/>
        </p:nvSpPr>
        <p:spPr>
          <a:xfrm>
            <a:off x="4810700" y="2284000"/>
            <a:ext cx="1286400" cy="2316000"/>
          </a:xfrm>
          <a:prstGeom prst="rect">
            <a:avLst/>
          </a:prstGeom>
          <a:solidFill>
            <a:srgbClr val="F268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IDF(t) = log_e(Total number of documents </a:t>
            </a:r>
            <a:b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/ Number of documents with term t in it).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7497094" y="2272912"/>
            <a:ext cx="0" cy="24915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19" name="Shape 219"/>
          <p:cNvSpPr txBox="1"/>
          <p:nvPr/>
        </p:nvSpPr>
        <p:spPr>
          <a:xfrm>
            <a:off x="6325250" y="2270400"/>
            <a:ext cx="1067700" cy="2308500"/>
          </a:xfrm>
          <a:prstGeom prst="rect">
            <a:avLst/>
          </a:prstGeom>
          <a:solidFill>
            <a:srgbClr val="F268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Word with tfidf score for each word in the text data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7636050" y="2270400"/>
            <a:ext cx="1120200" cy="2316000"/>
          </a:xfrm>
          <a:prstGeom prst="rect">
            <a:avLst/>
          </a:prstGeom>
          <a:solidFill>
            <a:srgbClr val="F268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Matrix with tfidf score for the text data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4996700" y="1204250"/>
            <a:ext cx="968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B600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Inverse Document Frequency</a:t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7688550" y="1203300"/>
            <a:ext cx="10677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Transformed Sparse Matrix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7B6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341925" y="1096575"/>
            <a:ext cx="1400100" cy="911700"/>
          </a:xfrm>
          <a:prstGeom prst="chevron">
            <a:avLst>
              <a:gd fmla="val 50000" name="adj"/>
            </a:avLst>
          </a:prstGeom>
          <a:solidFill>
            <a:srgbClr val="1A1F71"/>
          </a:solidFill>
          <a:ln cap="flat" cmpd="sng" w="9525">
            <a:solidFill>
              <a:srgbClr val="1A1F7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3600350" y="1312950"/>
            <a:ext cx="1067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B600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Term Frequency</a:t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2303600" y="1204250"/>
            <a:ext cx="968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B600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7B6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Stemming</a:t>
            </a:r>
            <a:endParaRPr/>
          </a:p>
        </p:txBody>
      </p:sp>
      <p:cxnSp>
        <p:nvCxnSpPr>
          <p:cNvPr id="226" name="Shape 226"/>
          <p:cNvCxnSpPr/>
          <p:nvPr/>
        </p:nvCxnSpPr>
        <p:spPr>
          <a:xfrm>
            <a:off x="3297678" y="2272912"/>
            <a:ext cx="0" cy="24663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7" name="Shape 227"/>
          <p:cNvSpPr txBox="1"/>
          <p:nvPr/>
        </p:nvSpPr>
        <p:spPr>
          <a:xfrm>
            <a:off x="1853175" y="2264850"/>
            <a:ext cx="1320000" cy="2316000"/>
          </a:xfrm>
          <a:prstGeom prst="rect">
            <a:avLst/>
          </a:prstGeom>
          <a:solidFill>
            <a:srgbClr val="F2680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Different Branches all converted to single word stem</a:t>
            </a:r>
            <a:br>
              <a:rPr b="1" i="0" lang="en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.(Jumped,jumping-&gt; Jump,)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34025" y="152896"/>
            <a:ext cx="8784892" cy="641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" sz="32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Stemming and Lemmatization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225465" y="977705"/>
            <a:ext cx="2876461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Stemming</a:t>
            </a:r>
            <a:endParaRPr/>
          </a:p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Poster Stemmer</a:t>
            </a:r>
            <a:endParaRPr/>
          </a:p>
          <a:p>
            <a:pPr indent="-285750" lvl="0" marL="361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Snowball Stemmer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WordNetLemmatizer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848" r="2559" t="0"/>
          <a:stretch/>
        </p:blipFill>
        <p:spPr>
          <a:xfrm>
            <a:off x="3411415" y="858129"/>
            <a:ext cx="5665984" cy="388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